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DevBio9e-Fig-13-26-0.jpg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DevBio9e-Fig-13-30-0.jpg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Anatomical Relationships in the Taxa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3 – Lecture 2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746" y="3930869"/>
            <a:ext cx="3052592" cy="279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2128" y="3930869"/>
            <a:ext cx="2963827" cy="27961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357352" y="257532"/>
            <a:ext cx="11550869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“Nerves” are bundles of neuron axons that extend to distinct cells or tissues in the body.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soma, or cell body, and dendrites process information inputs.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a response is needed, electrical signals are sent down the axon to the terminal.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Neurotransmitter signals are then released to the cell(s) the neuron is synapsed with.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fastest nerve signals travel at speeds that exceed 100 meters per second.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due to a myelin coat built around the axons, providing rapid electrical conduction.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0" l="0" r="0" t="13071"/>
          <a:stretch/>
        </p:blipFill>
        <p:spPr>
          <a:xfrm>
            <a:off x="0" y="4046482"/>
            <a:ext cx="5783367" cy="258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528321" y="940780"/>
            <a:ext cx="8087359" cy="529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multicellular organisms have some way to transport substances across distances which are too far for diffusion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Plants use a system of tubes for transporting nutrients and water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Animals use a system of tubes which comprise a circulatory system, also called the cardiovascular system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components of the cardiovascular system are:</a:t>
            </a:r>
            <a:endParaRPr/>
          </a:p>
          <a:p>
            <a:pPr indent="-342900" lvl="2" marL="12573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heart</a:t>
            </a:r>
            <a:endParaRPr/>
          </a:p>
          <a:p>
            <a:pPr indent="-342900" lvl="2" marL="12573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 vessels</a:t>
            </a:r>
            <a:endParaRPr/>
          </a:p>
          <a:p>
            <a:pPr indent="-342900" lvl="2" marL="12573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2286000" y="3879850"/>
            <a:ext cx="7467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40" y="440690"/>
            <a:ext cx="2661286" cy="614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93671" y="220395"/>
            <a:ext cx="50145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5. The Circulatory System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2286000" y="1600200"/>
            <a:ext cx="68580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581400" y="2667000"/>
            <a:ext cx="4038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581400" y="3276600"/>
            <a:ext cx="5105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3581400" y="3886200"/>
            <a:ext cx="388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3581400" y="4495800"/>
            <a:ext cx="388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3581400" y="5105400"/>
            <a:ext cx="388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744850" y="292100"/>
            <a:ext cx="7911465" cy="5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system is built to only flow in one direction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two separate loops through which blood travels: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Pulmonary Circulation – delivers blood to and from the lungs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Systemic Circulation – delivers blood to and from the rest of the body (everywhere except the lungs)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function is to transport substances:</a:t>
            </a:r>
            <a:endParaRPr/>
          </a:p>
          <a:p>
            <a:pPr indent="-342900" lvl="2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Oxygen (O</a:t>
            </a:r>
            <a:r>
              <a:rPr b="0" baseline="-2500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in and carbon dioxide (CO</a:t>
            </a:r>
            <a:r>
              <a:rPr b="0" baseline="-2500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out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Nutrients in and wastes out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Heat from the core to the skin</a:t>
            </a:r>
            <a:endParaRPr/>
          </a:p>
          <a:p>
            <a:pPr indent="-342900" lvl="2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Hormones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Immune cells and antibodies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164" y="2399939"/>
            <a:ext cx="4936501" cy="4344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237809" y="141755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Coronary Blood Vessels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29_06Figure-U" id="177" name="Google Shape;177;p25"/>
          <p:cNvPicPr preferRelativeResize="0"/>
          <p:nvPr/>
        </p:nvPicPr>
        <p:blipFill rotWithShape="1">
          <a:blip r:embed="rId3">
            <a:alphaModFix/>
          </a:blip>
          <a:srcRect b="21152" l="11511" r="759" t="1389"/>
          <a:stretch/>
        </p:blipFill>
        <p:spPr>
          <a:xfrm>
            <a:off x="4481829" y="3004208"/>
            <a:ext cx="6384926" cy="361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858679" y="899018"/>
            <a:ext cx="1091184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heart (like any organ) needs a supply of fresh blood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Coronary blood vessels supply the heart with oxygen and nutrients, and remove CO</a:t>
            </a:r>
            <a:r>
              <a:rPr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and wastes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Blockage of these blood vessels results in a heart attack in which heart cells are deprived of blood and die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/>
        </p:nvSpPr>
        <p:spPr>
          <a:xfrm>
            <a:off x="288609" y="342284"/>
            <a:ext cx="23428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Capillaries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2286000" y="4941888"/>
            <a:ext cx="7467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9_07Figureb-U" id="185" name="Google Shape;185;p26"/>
          <p:cNvPicPr preferRelativeResize="0"/>
          <p:nvPr/>
        </p:nvPicPr>
        <p:blipFill rotWithShape="1">
          <a:blip r:embed="rId3">
            <a:alphaModFix/>
          </a:blip>
          <a:srcRect b="19717" l="1784" r="1393" t="15256"/>
          <a:stretch/>
        </p:blipFill>
        <p:spPr>
          <a:xfrm rot="-5400000">
            <a:off x="7248650" y="1893375"/>
            <a:ext cx="6546851" cy="300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507999" y="1067053"/>
            <a:ext cx="8085387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only blood vessels across which diffusion occurs are the capillaries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Substances can only get into or out of the blood by passing through capillaries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Capillary walls are extremely thin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Every cell in your body lies close to a capillary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/>
        </p:nvSpPr>
        <p:spPr>
          <a:xfrm>
            <a:off x="481649" y="297546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2286000" y="1531938"/>
            <a:ext cx="7150100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2301876" y="3125789"/>
            <a:ext cx="7694613" cy="11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2301875" y="2746376"/>
            <a:ext cx="74676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2301875" y="3960814"/>
            <a:ext cx="74676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798194" y="1091276"/>
            <a:ext cx="9351645" cy="28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 is made up of blood cells and a watery portion called plasma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About 55% of blood is plasma and 45% is composed of cells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vast majority of cells (~99%) are red blood cells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remainder are white blood cells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Blood cells are made in the bone marrow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6129" y="2289745"/>
            <a:ext cx="4006691" cy="429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0" y="0"/>
            <a:ext cx="48547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6. The Endocrine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335070" y="808891"/>
            <a:ext cx="6512770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Hormones are released by glands directly into the circulatory system, regulating distant target organs.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hypothalamus is the neural control center for all endocrine systems.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glands that signal in sequence are referred to as an axis, such as the hypothalamic-pituitary-adrenal axis.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Major glands of the endocrine system include: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pineal gland	pituitary gland	pancreas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ovaries/testes	thyroid gland	adrenal glands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hypothalamus	parathyroid gland		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other organs that are part of other body systems have secondary endocrine functions, including bone, kidneys, liver, heart and gonads.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2964" l="2887" r="3134" t="17777"/>
          <a:stretch/>
        </p:blipFill>
        <p:spPr>
          <a:xfrm>
            <a:off x="6654590" y="1717040"/>
            <a:ext cx="5383851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142240" y="182880"/>
            <a:ext cx="48910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7. The Lymphatic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560" y="1432560"/>
            <a:ext cx="4409439" cy="4992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325120" y="938471"/>
            <a:ext cx="7335520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organ system in vertebrates that is part of both the circulatory and the immune systems.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Comprises a large network of lymphatic vessels, lymphatic or lymphoid organs, and lymphoid tissues.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vessels carry a clear fluid called lymph towards the heart.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cleans up after the circulatory system.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human circulatory system processes an average of 20 liters of plasma from the blood per day through capillary filtration. 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Roughly 17 liters is reabsorbed directly into the blood vessels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remaining three liters remain in the interstitial fluid. </a:t>
            </a:r>
            <a:endParaRPr b="0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One of the main functions of the lymphatic system is to provide an accessory return route to the blood for the surplus three liters.</a:t>
            </a:r>
            <a:endParaRPr b="0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97840" y="373301"/>
            <a:ext cx="11247120" cy="5770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other main function is immune defense, via white blood cells called lymphocytes (initially generated in the bone marrow).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Lymph is very similar to blood plasma, in that it contains waste products and cellular debris, together with bacteria and proteins.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Associated lymphoid organs are composed of lymphocytes and support cells, and are the sites either of lymphocyte production or of lymphocyte activation.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include: 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lymph nodes (where the highest lymphocyte concentration is found)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spleen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thymus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tonsils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111760" y="91440"/>
            <a:ext cx="46848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8. The Digestive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1153" l="9836" r="15254" t="4692"/>
          <a:stretch/>
        </p:blipFill>
        <p:spPr>
          <a:xfrm>
            <a:off x="8036561" y="414605"/>
            <a:ext cx="4074160" cy="611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223520" y="917912"/>
            <a:ext cx="7813041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largest component is the gastrointestinal tract (GI tract), which starts at the mouth and ends at the anus (~9 meters).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Accessory digestive organs include the liver, gall bladder and pancreas, and the mouth, salivary glands, tongue, teeth and epiglottis.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stomach has millions of embedded gastric glands to acidify and kill bacteria, and aid in digestion.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of digestion takes place in the small intestine which is the longest part of the GI tract.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Digestive enzymes from the pancreas and bile from the gall bladder are secreted into the small intestine to aid in digestion.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is absorbed in the colon, or large intestine, and waste matter is stored prior to defecation.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561" y="914400"/>
            <a:ext cx="6736167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835976" y="1010900"/>
            <a:ext cx="3725864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Integumentary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Skeletal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Muscular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Nervous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Circulatory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Endocrine system (M&amp;F)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Lymphatic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Digestive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Respiratory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Urinary system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Reproductive system (M&amp;F)</a:t>
            </a:r>
            <a:endParaRPr/>
          </a:p>
          <a:p>
            <a:pPr indent="-330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tetrapod limb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32998" y="487680"/>
            <a:ext cx="59259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Eleven+ Vertebrate Organ Systems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261779" y="234950"/>
            <a:ext cx="5464175" cy="65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9. The Respiratory System</a:t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2301875" y="1758950"/>
            <a:ext cx="561498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2301875" y="4870450"/>
            <a:ext cx="7437438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3060" l="2674" r="14269" t="1171"/>
          <a:stretch/>
        </p:blipFill>
        <p:spPr>
          <a:xfrm>
            <a:off x="6960769" y="1523999"/>
            <a:ext cx="5195138" cy="47059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426720" y="1130299"/>
            <a:ext cx="7256463" cy="4016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main function of the system is to facilitate gas exchange between the blood and outside air.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also helps regulate pH (acidity) and is used to communicate (vocalization).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three main components are:</a:t>
            </a:r>
            <a:endParaRPr/>
          </a:p>
          <a:p>
            <a:pPr indent="-338138" lvl="2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Lungs</a:t>
            </a:r>
            <a:endParaRPr/>
          </a:p>
          <a:p>
            <a:pPr indent="-338138" lvl="2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Airways and sinuses</a:t>
            </a:r>
            <a:endParaRPr/>
          </a:p>
          <a:p>
            <a:pPr indent="-338138" lvl="2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Rib cage and associated muscles of respiration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5943601" y="1504664"/>
            <a:ext cx="184731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33"/>
          <p:cNvGrpSpPr/>
          <p:nvPr/>
        </p:nvGrpSpPr>
        <p:grpSpPr>
          <a:xfrm>
            <a:off x="6784657" y="763229"/>
            <a:ext cx="5051744" cy="4845369"/>
            <a:chOff x="2452689" y="696914"/>
            <a:chExt cx="6581775" cy="5540375"/>
          </a:xfrm>
        </p:grpSpPr>
        <p:pic>
          <p:nvPicPr>
            <p:cNvPr descr="29_09Figure0-U" id="239" name="Google Shape;239;p33"/>
            <p:cNvPicPr preferRelativeResize="0"/>
            <p:nvPr/>
          </p:nvPicPr>
          <p:blipFill rotWithShape="1">
            <a:blip r:embed="rId3">
              <a:alphaModFix/>
            </a:blip>
            <a:srcRect b="7316" l="23065" r="0" t="6126"/>
            <a:stretch/>
          </p:blipFill>
          <p:spPr>
            <a:xfrm>
              <a:off x="2452689" y="696914"/>
              <a:ext cx="6581775" cy="554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3"/>
            <p:cNvSpPr txBox="1"/>
            <p:nvPr/>
          </p:nvSpPr>
          <p:spPr>
            <a:xfrm>
              <a:off x="7007226" y="4870450"/>
              <a:ext cx="838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FF"/>
                  </a:solidFill>
                  <a:latin typeface="Arial"/>
                  <a:ea typeface="Arial"/>
                  <a:cs typeface="Arial"/>
                  <a:sym typeface="Arial"/>
                </a:rPr>
                <a:t>alveoli</a:t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 rot="5400000">
              <a:off x="7385845" y="4340284"/>
              <a:ext cx="531812" cy="680918"/>
            </a:xfrm>
            <a:prstGeom prst="rightBrace">
              <a:avLst>
                <a:gd fmla="val 34478" name="adj1"/>
                <a:gd fmla="val 50000" name="adj2"/>
              </a:avLst>
            </a:prstGeom>
            <a:noFill/>
            <a:ln cap="flat" cmpd="sng" w="2540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33"/>
          <p:cNvSpPr/>
          <p:nvPr/>
        </p:nvSpPr>
        <p:spPr>
          <a:xfrm>
            <a:off x="350335" y="900673"/>
            <a:ext cx="6096000" cy="4570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surface area of the skin is 2 m</a:t>
            </a:r>
            <a:r>
              <a:rPr baseline="30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surface area of the gut is 30 m</a:t>
            </a:r>
            <a:r>
              <a:rPr baseline="30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surface area of the lungs are 50-75 m</a:t>
            </a:r>
            <a:r>
              <a:rPr baseline="30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large surface area arises from billions of tiny air pockets called alveoli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alveoli are composed of thin cells and are about 90% covered with blood vessels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Oxygen enters our bodies and carbon dioxide leaves our bodies through the alveoli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165596" y="42594"/>
            <a:ext cx="102469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Gas Exchange between the Body and the Outside Air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95569" y="198120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Airways</a:t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2301875" y="1835150"/>
            <a:ext cx="561498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6105" t="0"/>
          <a:stretch/>
        </p:blipFill>
        <p:spPr>
          <a:xfrm>
            <a:off x="6710243" y="1223027"/>
            <a:ext cx="5237722" cy="546858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491809" y="1076324"/>
            <a:ext cx="6924991" cy="3922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airways are a series of tubes which move air from the nose and mouth to the lungs, and back again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From the nasal cavity, air moves through the sinuses, larynx (voice box), trachea, and finally through the bronchi to reach alveoli of the lungs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237809" y="137160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Inhalation and Exhalation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2301875" y="1835150"/>
            <a:ext cx="561498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2301875" y="4264025"/>
            <a:ext cx="7437438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335280" y="1149638"/>
            <a:ext cx="6215697" cy="46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Air always moves from an area of high pressure toward an area of low pressure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you contract your muscles of inhalation, the diaphragm and intercostals, the diaphragm moves down and the ribs move outward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increases the volume in the chest cavity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larger volume creates a lower pressure, causing air to rush in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 breath out, we relax the muscles and the lungs recoil to starting position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decreases the volume and increases the pressure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51604" r="0" t="0"/>
          <a:stretch/>
        </p:blipFill>
        <p:spPr>
          <a:xfrm>
            <a:off x="7396480" y="3145897"/>
            <a:ext cx="4033520" cy="348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 b="0" l="1" r="52010" t="0"/>
          <a:stretch/>
        </p:blipFill>
        <p:spPr>
          <a:xfrm>
            <a:off x="7638370" y="329900"/>
            <a:ext cx="3660252" cy="3185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223520" y="81280"/>
            <a:ext cx="46051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10. The Urinary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800" y="1647952"/>
            <a:ext cx="5943600" cy="372960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/>
          <p:nvPr/>
        </p:nvSpPr>
        <p:spPr>
          <a:xfrm>
            <a:off x="223520" y="1095216"/>
            <a:ext cx="582168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Also known as the renal system or urinary tract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Consists of the kidneys, ureters, bladder, and the urethra.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functions of the urinary system include: 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Elimination of waste from the body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of blood volume and blood pressure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Control levels of electrolytes and metabolites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of blood 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/>
        </p:nvSpPr>
        <p:spPr>
          <a:xfrm>
            <a:off x="243840" y="254000"/>
            <a:ext cx="57181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11. The Reproductive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3257" y="1676400"/>
            <a:ext cx="7626662" cy="40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/>
          <p:nvPr/>
        </p:nvSpPr>
        <p:spPr>
          <a:xfrm>
            <a:off x="416560" y="1403441"/>
            <a:ext cx="3738880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Produces and releases gametes.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Produces and releases fluids, hormones, and pheromones.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are internal fertilizers. 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Provides for fertilization and embryo development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other organisms release sperm and eggs into the environment.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/>
        </p:nvSpPr>
        <p:spPr>
          <a:xfrm>
            <a:off x="223520" y="304800"/>
            <a:ext cx="44371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12. The Tetrapod Limb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520304" y="1183005"/>
            <a:ext cx="6591697" cy="514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Very close homologies in structure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Similarities: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Architectural symmetry in all four limbs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Size symmetry in the opposite limb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Symmetry in growth rate and development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Structural polarity in 3 axes per limb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Pattern extends to bones, muscles, tendons, cartilage, vessels, nerves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Differences: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Forelimb-Hindlimb asymmetry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Mirror imagery in opposite limbs </a:t>
            </a:r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1" y="178747"/>
            <a:ext cx="4011304" cy="648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1280" y="120749"/>
            <a:ext cx="77138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The Integumentary System (the Skin)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771" y="991771"/>
            <a:ext cx="5866229" cy="5866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254001" y="1062563"/>
            <a:ext cx="5852159" cy="475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Three major component layers: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Epidermis = epithelium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Dermis = connective tissue plus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Hypodermis = Subcutaneous Layer</a:t>
            </a:r>
            <a:endParaRPr/>
          </a:p>
          <a:p>
            <a:pPr indent="0" lvl="1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Epidermis is composed of basal stem cells and cornified barrier layers</a:t>
            </a:r>
            <a:endParaRPr/>
          </a:p>
          <a:p>
            <a:pPr indent="0" lvl="1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Dermis provides tough flexibility, blood flow and immune support</a:t>
            </a:r>
            <a:endParaRPr/>
          </a:p>
          <a:p>
            <a:pPr indent="0" lvl="1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Hypodermis composed of adipose CT and provides insulation and large blood vessels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4294967295" type="body"/>
          </p:nvPr>
        </p:nvSpPr>
        <p:spPr>
          <a:xfrm>
            <a:off x="701040" y="832168"/>
            <a:ext cx="10292080" cy="415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“Morphogenetic Rules” cross species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Grafts of reptile or mammal can induce avian limb development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Frogs limb buds can pattern salamander limbs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Muscle cells from any species will fuse together to form muscle fibers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Regeneration of salamander limbs follows the pattern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 we make our pattern start up again – replace lost limbs?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idx="4294967295" type="title"/>
          </p:nvPr>
        </p:nvSpPr>
        <p:spPr>
          <a:xfrm>
            <a:off x="350520" y="202565"/>
            <a:ext cx="11658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tetrapods form webbed digits early. Those of us with separate fingers and toes had to kill the cells in-between</a:t>
            </a:r>
            <a:endParaRPr/>
          </a:p>
        </p:txBody>
      </p:sp>
      <p:pic>
        <p:nvPicPr>
          <p:cNvPr descr="DevBio9e-Fig-13-28-0" id="305" name="Google Shape;305;p43"/>
          <p:cNvPicPr preferRelativeResize="0"/>
          <p:nvPr/>
        </p:nvPicPr>
        <p:blipFill rotWithShape="1">
          <a:blip r:embed="rId3">
            <a:alphaModFix/>
          </a:blip>
          <a:srcRect b="5072" l="5088" r="5144" t="6815"/>
          <a:stretch/>
        </p:blipFill>
        <p:spPr>
          <a:xfrm>
            <a:off x="6350000" y="1850623"/>
            <a:ext cx="5121909" cy="431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43" y="1850623"/>
            <a:ext cx="5254137" cy="42670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2254883" y="6209323"/>
            <a:ext cx="1981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 vs. Mouse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7863840" y="6259322"/>
            <a:ext cx="22993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Chicken vs. Duck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idx="4294967295" type="title"/>
          </p:nvPr>
        </p:nvSpPr>
        <p:spPr>
          <a:xfrm>
            <a:off x="185420" y="512316"/>
            <a:ext cx="8001000" cy="117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Tiktaalik</a:t>
            </a: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a fish with wrists and fingers, lived in shallow waters ~375 million years ago</a:t>
            </a:r>
            <a:endParaRPr/>
          </a:p>
        </p:txBody>
      </p:sp>
      <p:pic>
        <p:nvPicPr>
          <p:cNvPr descr="DevBio9e-Fig-13-30-0" id="314" name="Google Shape;314;p44"/>
          <p:cNvPicPr preferRelativeResize="0"/>
          <p:nvPr/>
        </p:nvPicPr>
        <p:blipFill rotWithShape="1">
          <a:blip r:embed="rId3">
            <a:alphaModFix/>
          </a:blip>
          <a:srcRect b="4324" l="30737" r="30149" t="30201"/>
          <a:stretch/>
        </p:blipFill>
        <p:spPr>
          <a:xfrm>
            <a:off x="3153840" y="2016562"/>
            <a:ext cx="3368245" cy="48414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304532" y="3327202"/>
            <a:ext cx="2556918" cy="276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50" spcFirstLastPara="1" rIns="84850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Joints are complex: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- ligaments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- tendons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- fibrous capsule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- lubrication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- immune system</a:t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7413915" y="4708877"/>
            <a:ext cx="4174252" cy="1224468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50" spcFirstLastPara="1" rIns="84850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do babies kick in utero?</a:t>
            </a:r>
            <a:endParaRPr/>
          </a:p>
          <a:p>
            <a:pPr indent="0" lvl="1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Movement and muscular force are required to form the joints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4">
            <a:alphaModFix/>
          </a:blip>
          <a:srcRect b="71011" l="13089" r="5735" t="1156"/>
          <a:stretch/>
        </p:blipFill>
        <p:spPr>
          <a:xfrm>
            <a:off x="8053995" y="416560"/>
            <a:ext cx="3762085" cy="27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6028" y="295183"/>
            <a:ext cx="5128772" cy="29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229" y="3688714"/>
            <a:ext cx="6352661" cy="284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5">
            <a:alphaModFix/>
          </a:blip>
          <a:srcRect b="58673" l="2778" r="2555" t="3844"/>
          <a:stretch/>
        </p:blipFill>
        <p:spPr>
          <a:xfrm>
            <a:off x="276902" y="1107439"/>
            <a:ext cx="5816501" cy="17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528320" y="2952213"/>
            <a:ext cx="3479414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Nematode Organ Systems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Epidermal System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Digestive System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Reproductive System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Muscular System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Excretory System</a:t>
            </a:r>
            <a:endParaRPr/>
          </a:p>
          <a:p>
            <a:pPr indent="-285750" lvl="0" marL="5175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Nervous System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102612" y="24014"/>
            <a:ext cx="54781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Invertebrate Organ Systems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1361" y="329738"/>
            <a:ext cx="4724400" cy="652826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208036" y="0"/>
            <a:ext cx="4094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 Organ Systems</a:t>
            </a:r>
            <a:endParaRPr/>
          </a:p>
        </p:txBody>
      </p:sp>
      <p:sp>
        <p:nvSpPr>
          <p:cNvPr id="333" name="Google Shape;333;p46"/>
          <p:cNvSpPr/>
          <p:nvPr/>
        </p:nvSpPr>
        <p:spPr>
          <a:xfrm>
            <a:off x="314960" y="877560"/>
            <a:ext cx="6532880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Vascular plants have two distinct organ systems: a shoot system, and a root system.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shoot system consists of two portions and generally grows above ground, where it absorbs the light needed for photosynthesis: 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vegetative (non-reproductive) parts of the plant, such as the leaves and the stems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reproductive parts of the plant, which include flowers and fruits. The shoot system.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root system, which supports the plants and absorbs water and minerals, is usually underground.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7"/>
          <p:cNvPicPr preferRelativeResize="0"/>
          <p:nvPr/>
        </p:nvPicPr>
        <p:blipFill rotWithShape="1">
          <a:blip r:embed="rId3">
            <a:alphaModFix/>
          </a:blip>
          <a:srcRect b="7941" l="0" r="0" t="0"/>
          <a:stretch/>
        </p:blipFill>
        <p:spPr>
          <a:xfrm>
            <a:off x="4348730" y="182880"/>
            <a:ext cx="7142230" cy="326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/>
          <p:nvPr/>
        </p:nvSpPr>
        <p:spPr>
          <a:xfrm>
            <a:off x="102612" y="865012"/>
            <a:ext cx="4094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 Organ Systems</a:t>
            </a: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314959" y="3553936"/>
            <a:ext cx="11440159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Roots absorb water and minerals from the soil and transport them to stems. They also anchor the plant in the ground, and store food.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Stems supports the plant above ground, bear leaves and other structures, and transport fluids between roots and leaves.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leaves collect energy from the sun and make food for the plant. They also contain stomata which can open and close to regulate the loss of water through evaporation.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54000" y="152400"/>
            <a:ext cx="44321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The Skeletal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99440" y="1007735"/>
            <a:ext cx="7061200" cy="38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Composed of ~270 bones at birth. Decreases to ~206 bones by adulthood after some bones fuse.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human skeleton can be divided into the axial skeleton and the appendicular skeleton.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axial skeleton is formed by the vertebral column, the rib cage, the skull and other associated bones.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appendicular skeleton is formed by the shoulder girdle, the pelvic girdle and the bones of the upper and lower limbs.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7981440" y="903804"/>
            <a:ext cx="4017520" cy="5059681"/>
            <a:chOff x="7473440" y="965199"/>
            <a:chExt cx="4017520" cy="5059681"/>
          </a:xfrm>
        </p:grpSpPr>
        <p:pic>
          <p:nvPicPr>
            <p:cNvPr id="111" name="Google Shape;111;p16"/>
            <p:cNvPicPr preferRelativeResize="0"/>
            <p:nvPr/>
          </p:nvPicPr>
          <p:blipFill rotWithShape="1">
            <a:blip r:embed="rId3">
              <a:alphaModFix/>
            </a:blip>
            <a:srcRect b="4617" l="58424" r="7635" t="12219"/>
            <a:stretch/>
          </p:blipFill>
          <p:spPr>
            <a:xfrm>
              <a:off x="9448800" y="965199"/>
              <a:ext cx="2042160" cy="4978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 rotWithShape="1">
            <a:blip r:embed="rId4">
              <a:alphaModFix/>
            </a:blip>
            <a:srcRect b="0" l="0" r="66527" t="11427"/>
            <a:stretch/>
          </p:blipFill>
          <p:spPr>
            <a:xfrm>
              <a:off x="7473440" y="965199"/>
              <a:ext cx="1975360" cy="50596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1148080" y="1214795"/>
            <a:ext cx="7813040" cy="41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Skeletal System performs six major functions: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Movement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Protection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Production of blood cells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Storage of minerals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Endocrine regulation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4147" l="28815" r="34740" t="4148"/>
          <a:stretch/>
        </p:blipFill>
        <p:spPr>
          <a:xfrm>
            <a:off x="8676640" y="284480"/>
            <a:ext cx="2499360" cy="628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0" y="71746"/>
            <a:ext cx="4716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The Muscular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2400" r="4399" t="0"/>
          <a:stretch/>
        </p:blipFill>
        <p:spPr>
          <a:xfrm>
            <a:off x="5403874" y="1412240"/>
            <a:ext cx="6656046" cy="397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325120" y="886559"/>
            <a:ext cx="5191760" cy="473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Under voluntary control of the somatic nervous system.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Attached to bones on each end by bundles of collagen fibers, eg. tendons.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‘muscle’ refers to multiple bundles of cells joined together, called muscle fibers. 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Fibers and muscles are surrounded by connective tissue layers called fasciae. 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Fibers are primarily composed of actin and myosin filaments, repeated in contractile units called sarcomeres.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1361440" y="1151454"/>
            <a:ext cx="8971280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Muscular System performs five major functions: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Movement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Protection against blunt trauma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Production of heat via shivering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Storage of energy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101600" y="0"/>
            <a:ext cx="45322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The Nervous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436880" y="751435"/>
            <a:ext cx="1145032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Built for very rapid integration of perception, sensing and response.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Sends signals from one cell to others, they can be close together or far away.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Provides "point-to-point" signals—neurons project their axons to specific target areas and make synaptic connections with specific target cells.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Therefore, capable of a very high level of specificity and speed. 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24988" l="1117" r="1338" t="3156"/>
          <a:stretch/>
        </p:blipFill>
        <p:spPr>
          <a:xfrm>
            <a:off x="2945874" y="3473669"/>
            <a:ext cx="6127532" cy="305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46841" y="1035214"/>
            <a:ext cx="11456275" cy="4847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primary function of the nervous system is to provide integrated control of the body.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does this by: 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Extracting information from the environment using sensory receptors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Sending signals that encode this information into the central nervous system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Processing the information to determine an appropriate response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Sending output signals to muscles or glands to activate the response.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Makes it possible to have advanced perception abilities such as vision, complex social interactions, rapid coordination of organ systems, and integrated input processing.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humans, it makes it possible to have language, abstract representation of concepts, transmission of culture, and many other features of human society.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05103" y="210207"/>
            <a:ext cx="61613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Integrated Nervous System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